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51" r:id="rId2"/>
    <p:sldMasterId id="2147483653" r:id="rId3"/>
    <p:sldMasterId id="2147483655" r:id="rId4"/>
    <p:sldMasterId id="2147483657" r:id="rId5"/>
  </p:sldMasterIdLst>
  <p:sldIdLst>
    <p:sldId id="256" r:id="rId6"/>
    <p:sldId id="260" r:id="rId7"/>
    <p:sldId id="263" r:id="rId8"/>
    <p:sldId id="266" r:id="rId9"/>
    <p:sldId id="269" r:id="rId10"/>
  </p:sldIdLst>
  <p:sldSz cx="7543800" cy="10693400"/>
  <p:notesSz cx="7543800" cy="10693400"/>
  <p:custDataLst>
    <p:tags r:id="rId11"/>
  </p:custDataLst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5.xml" /><Relationship Id="rId11" Type="http://schemas.openxmlformats.org/officeDocument/2006/relationships/tags" Target="tags/tag1.xml" /><Relationship Id="rId12" Type="http://schemas.openxmlformats.org/officeDocument/2006/relationships/presProps" Target="presProps.xml" /><Relationship Id="rId13" Type="http://schemas.openxmlformats.org/officeDocument/2006/relationships/viewProps" Target="viewProps.xml" /><Relationship Id="rId14" Type="http://schemas.openxmlformats.org/officeDocument/2006/relationships/theme" Target="theme/theme1.xml" /><Relationship Id="rId15" Type="http://schemas.openxmlformats.org/officeDocument/2006/relationships/tableStyles" Target="tableStyles.xml" /><Relationship Id="rId2" Type="http://schemas.openxmlformats.org/officeDocument/2006/relationships/slideMaster" Target="slideMasters/slideMaster2.xml" /><Relationship Id="rId3" Type="http://schemas.openxmlformats.org/officeDocument/2006/relationships/slideMaster" Target="slideMasters/slideMaster3.xml" /><Relationship Id="rId4" Type="http://schemas.openxmlformats.org/officeDocument/2006/relationships/slideMaster" Target="slideMasters/slideMaster4.xml" /><Relationship Id="rId5" Type="http://schemas.openxmlformats.org/officeDocument/2006/relationships/slideMaster" Target="slideMasters/slideMaster5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heme" Target="../theme/theme2.xml" /></Relationships>
</file>

<file path=ppt/slideMasters/_rels/slideMaster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theme" Target="../theme/theme3.xml" /></Relationships>
</file>

<file path=ppt/slideMasters/_rels/slideMaster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theme" Target="../theme/theme4.xml" /></Relationships>
</file>

<file path=ppt/slideMasters/_rels/slideMaster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theme" Target="../theme/theme5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Relationship Id="rId3" Type="http://schemas.openxmlformats.org/officeDocument/2006/relationships/image" Target="../media/image2.jpeg" /><Relationship Id="rId4" Type="http://schemas.openxmlformats.org/officeDocument/2006/relationships/image" Target="../media/image3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Relationship Id="rId3" Type="http://schemas.openxmlformats.org/officeDocument/2006/relationships/image" Target="../media/image5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1.jpeg" /><Relationship Id="rId3" Type="http://schemas.openxmlformats.org/officeDocument/2006/relationships/image" Target="../media/image6.jpeg" /><Relationship Id="rId4" Type="http://schemas.openxmlformats.org/officeDocument/2006/relationships/image" Target="../media/image7.jpeg" /><Relationship Id="rId5" Type="http://schemas.openxmlformats.org/officeDocument/2006/relationships/image" Target="../media/image8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.jpeg" /><Relationship Id="rId3" Type="http://schemas.openxmlformats.org/officeDocument/2006/relationships/image" Target="../media/image6.jpeg" /><Relationship Id="rId4" Type="http://schemas.openxmlformats.org/officeDocument/2006/relationships/image" Target="../media/image7.jpeg" /><Relationship Id="rId5" Type="http://schemas.openxmlformats.org/officeDocument/2006/relationships/image" Target="../media/image8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1.jpeg" /><Relationship Id="rId3" Type="http://schemas.openxmlformats.org/officeDocument/2006/relationships/image" Target="../media/image9.jpeg" /><Relationship Id="rId4" Type="http://schemas.openxmlformats.org/officeDocument/2006/relationships/image" Target="../media/image7.jpeg" /><Relationship Id="rId5" Type="http://schemas.openxmlformats.org/officeDocument/2006/relationships/image" Target="../media/image10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304800" y="304291"/>
            <a:ext cx="7239000" cy="1008583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720090" y="3004693"/>
            <a:ext cx="6114415" cy="525284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38148" y="458273"/>
            <a:ext cx="618831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612513" y="458273"/>
            <a:ext cx="2519416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Diyala</a:t>
            </a:r>
            <a:r>
              <a:rPr sz="10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university</a:t>
            </a:r>
            <a:r>
              <a:rPr sz="10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/ College of</a:t>
            </a:r>
            <a:r>
              <a:rPr sz="1000" spc="2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51636" y="667061"/>
            <a:ext cx="1045497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135502" y="610023"/>
            <a:ext cx="952500" cy="4967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61"/>
              </a:lnSpc>
              <a:spcBef>
                <a:spcPct val="0"/>
              </a:spcBef>
              <a:spcAft>
                <a:spcPct val="0"/>
              </a:spcAft>
            </a:pPr>
            <a:r>
              <a:rPr sz="1500" b="1">
                <a:solidFill>
                  <a:srgbClr val="7F7F7F"/>
                </a:solidFill>
                <a:latin typeface="Times New Roman"/>
                <a:cs typeface="Times New Roman"/>
              </a:rPr>
              <a:t>MatLab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181346" y="667061"/>
            <a:ext cx="1750343" cy="487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Eng.</a:t>
            </a:r>
          </a:p>
          <a:p>
            <a:pPr marL="303275" marR="0">
              <a:lnSpc>
                <a:spcPts val="1102"/>
              </a:lnSpc>
              <a:spcBef>
                <a:spcPts val="13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11656" y="824033"/>
            <a:ext cx="825195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2019 – 2020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19632" y="1338945"/>
            <a:ext cx="1519105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Limits at infinity: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19632" y="1648317"/>
            <a:ext cx="2570830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&gt;&gt;limit(exp(-x^2-5)+3,</a:t>
            </a:r>
            <a:r>
              <a:rPr sz="1400" b="1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x,</a:t>
            </a:r>
            <a:r>
              <a:rPr sz="1400" b="1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Inf)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719632" y="1954641"/>
            <a:ext cx="669644" cy="772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ans</a:t>
            </a:r>
            <a:r>
              <a:rPr sz="1400" b="1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=</a:t>
            </a:r>
          </a:p>
          <a:p>
            <a:pPr marL="0" marR="0">
              <a:lnSpc>
                <a:spcPts val="1554"/>
              </a:lnSpc>
              <a:spcBef>
                <a:spcPts val="819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719632" y="2873072"/>
            <a:ext cx="1206919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4"/>
              </a:lnSpc>
              <a:spcBef>
                <a:spcPct val="0"/>
              </a:spcBef>
              <a:spcAft>
                <a:spcPct val="0"/>
              </a:spcAft>
            </a:pPr>
            <a:r>
              <a:rPr sz="1400" b="1" u="sng">
                <a:solidFill>
                  <a:srgbClr val="000000"/>
                </a:solidFill>
                <a:latin typeface="Arial"/>
                <a:cs typeface="Arial"/>
              </a:rPr>
              <a:t>Exercise 1: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19632" y="3178413"/>
            <a:ext cx="6723114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For the mixer shown below write a code</a:t>
            </a:r>
            <a:r>
              <a:rPr sz="14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to find the</a:t>
            </a:r>
            <a:r>
              <a:rPr sz="14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values of streams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A, B and C?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719632" y="6586712"/>
            <a:ext cx="6571546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Solution: By</a:t>
            </a:r>
            <a:r>
              <a:rPr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making component material balance</a:t>
            </a:r>
            <a:r>
              <a:rPr sz="14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on each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component within the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19632" y="6893036"/>
            <a:ext cx="6802469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mixer</a:t>
            </a:r>
            <a:r>
              <a:rPr sz="1400" spc="1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400" spc="1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sz="1400" spc="1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reach</a:t>
            </a:r>
            <a:r>
              <a:rPr sz="1400" spc="1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400" spc="1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400" spc="1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system</a:t>
            </a:r>
            <a:r>
              <a:rPr sz="1400" spc="1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400" spc="12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three</a:t>
            </a:r>
            <a:r>
              <a:rPr sz="1400" spc="1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equations</a:t>
            </a:r>
            <a:r>
              <a:rPr sz="1400" spc="1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which</a:t>
            </a:r>
            <a:r>
              <a:rPr sz="1400" spc="1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sz="1400" spc="1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sz="1400" spc="1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solve</a:t>
            </a:r>
            <a:r>
              <a:rPr sz="1400" spc="1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sz="1400" spc="1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using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719632" y="7199360"/>
            <a:ext cx="486010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719632" y="7505684"/>
            <a:ext cx="3798218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command solve</a:t>
            </a:r>
            <a:r>
              <a:rPr sz="14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find</a:t>
            </a:r>
            <a:r>
              <a:rPr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unknowns A, B, C.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719632" y="7813913"/>
            <a:ext cx="2481314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Type the following command: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719632" y="8120760"/>
            <a:ext cx="6652345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Arial"/>
                <a:cs typeface="Arial"/>
              </a:rPr>
              <a:t>[A,B,C]=solve('.5*A+.3*B=.4*C','.2*A+.3*B=.2*C','.3*A+.4*B+100=.4*C')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719632" y="8426561"/>
            <a:ext cx="1635005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results will be: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719632" y="8733408"/>
            <a:ext cx="564199" cy="10800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Arial"/>
                <a:cs typeface="Arial"/>
              </a:rPr>
              <a:t>A =</a:t>
            </a:r>
          </a:p>
          <a:p>
            <a:pPr marL="0" marR="0">
              <a:lnSpc>
                <a:spcPts val="1568"/>
              </a:lnSpc>
              <a:spcBef>
                <a:spcPts val="843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Arial"/>
                <a:cs typeface="Arial"/>
              </a:rPr>
              <a:t>600</a:t>
            </a:r>
          </a:p>
          <a:p>
            <a:pPr marL="0" marR="0">
              <a:lnSpc>
                <a:spcPts val="1568"/>
              </a:lnSpc>
              <a:spcBef>
                <a:spcPts val="805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Arial"/>
                <a:cs typeface="Arial"/>
              </a:rPr>
              <a:t>B =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719632" y="9653854"/>
            <a:ext cx="564199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Arial"/>
                <a:cs typeface="Arial"/>
              </a:rPr>
              <a:t>200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713353" y="9926480"/>
            <a:ext cx="318721" cy="344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alibri"/>
                <a:cs typeface="Calibri"/>
              </a:rPr>
              <a:t>31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2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1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7" name="object 1"/>
          <p:cNvSpPr/>
          <p:nvPr/>
        </p:nvSpPr>
        <p:spPr>
          <a:xfrm>
            <a:off x="304800" y="304291"/>
            <a:ext cx="7239000" cy="1008583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720090" y="2869183"/>
            <a:ext cx="6114415" cy="538835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038148" y="458273"/>
            <a:ext cx="618831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2513" y="458273"/>
            <a:ext cx="2519416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Diyala</a:t>
            </a:r>
            <a:r>
              <a:rPr sz="10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university</a:t>
            </a:r>
            <a:r>
              <a:rPr sz="10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/ College of</a:t>
            </a:r>
            <a:r>
              <a:rPr sz="1000" spc="2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51636" y="667061"/>
            <a:ext cx="1045497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135502" y="610023"/>
            <a:ext cx="952500" cy="4967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61"/>
              </a:lnSpc>
              <a:spcBef>
                <a:spcPct val="0"/>
              </a:spcBef>
              <a:spcAft>
                <a:spcPct val="0"/>
              </a:spcAft>
            </a:pPr>
            <a:r>
              <a:rPr sz="1500" b="1">
                <a:solidFill>
                  <a:srgbClr val="7F7F7F"/>
                </a:solidFill>
                <a:latin typeface="Times New Roman"/>
                <a:cs typeface="Times New Roman"/>
              </a:rPr>
              <a:t>MatLab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181346" y="667061"/>
            <a:ext cx="1750343" cy="487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Eng.</a:t>
            </a:r>
          </a:p>
          <a:p>
            <a:pPr marL="303275" marR="0">
              <a:lnSpc>
                <a:spcPts val="1102"/>
              </a:lnSpc>
              <a:spcBef>
                <a:spcPts val="13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11656" y="824033"/>
            <a:ext cx="825195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2019 – 2020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719632" y="1339468"/>
            <a:ext cx="548958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Arial"/>
                <a:cs typeface="Arial"/>
              </a:rPr>
              <a:t>C =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19632" y="1645792"/>
            <a:ext cx="564199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Arial"/>
                <a:cs typeface="Arial"/>
              </a:rPr>
              <a:t>900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19632" y="1952116"/>
            <a:ext cx="1206919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Arial"/>
                <a:cs typeface="Arial"/>
              </a:rPr>
              <a:t>Exercise 3: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719632" y="2259441"/>
            <a:ext cx="6811911" cy="7704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Calculate</a:t>
            </a:r>
            <a:r>
              <a:rPr sz="14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heat</a:t>
            </a:r>
            <a:r>
              <a:rPr sz="1400" spc="1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required</a:t>
            </a:r>
            <a:r>
              <a:rPr sz="1400" spc="1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400" spc="9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increase</a:t>
            </a:r>
            <a:r>
              <a:rPr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400" spc="1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temperature</a:t>
            </a:r>
            <a:r>
              <a:rPr sz="14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400" spc="8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sz="1400" spc="1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mol</a:t>
            </a:r>
            <a:r>
              <a:rPr sz="1400" spc="1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400" spc="1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methane</a:t>
            </a:r>
            <a:r>
              <a:rPr sz="1400" spc="9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from</a:t>
            </a:r>
          </a:p>
          <a:p>
            <a:pPr marL="0" marR="0">
              <a:lnSpc>
                <a:spcPts val="1554"/>
              </a:lnSpc>
              <a:spcBef>
                <a:spcPts val="807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533.15 K to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873.15 C</a:t>
            </a:r>
            <a:r>
              <a:rPr sz="14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at a pressure approximately</a:t>
            </a:r>
            <a:r>
              <a:rPr sz="14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1 bar. Where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853744" y="6040941"/>
            <a:ext cx="607772" cy="5906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250"/>
              </a:lnSpc>
              <a:spcBef>
                <a:spcPct val="0"/>
              </a:spcBef>
              <a:spcAft>
                <a:spcPct val="0"/>
              </a:spcAft>
            </a:pPr>
            <a:r>
              <a:rPr sz="1600">
                <a:solidFill>
                  <a:srgbClr val="000000"/>
                </a:solidFill>
                <a:latin typeface="Arial Black"/>
                <a:cs typeface="Arial Black"/>
              </a:rPr>
              <a:t>Q=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19632" y="6325333"/>
            <a:ext cx="1514159" cy="5181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79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 Black"/>
                <a:cs typeface="Arial Black"/>
              </a:rPr>
              <a:t>1.9778e+004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713353" y="9926480"/>
            <a:ext cx="318721" cy="344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alibri"/>
                <a:cs typeface="Calibri"/>
              </a:rPr>
              <a:t>32</a:t>
            </a:r>
          </a:p>
        </p:txBody>
      </p:sp>
      <p:sp>
        <p:nvSpPr>
          <p:cNvPr id="1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2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1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9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304800" y="304291"/>
            <a:ext cx="7239000" cy="1008583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6491096" y="3018790"/>
            <a:ext cx="129540" cy="129158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962609" y="3004693"/>
            <a:ext cx="5425490" cy="5252846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38148" y="458273"/>
            <a:ext cx="618831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612513" y="458273"/>
            <a:ext cx="2519416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Diyala</a:t>
            </a:r>
            <a:r>
              <a:rPr sz="10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university</a:t>
            </a:r>
            <a:r>
              <a:rPr sz="10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/ College of</a:t>
            </a:r>
            <a:r>
              <a:rPr sz="1000" spc="2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51636" y="667061"/>
            <a:ext cx="1045497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135502" y="610023"/>
            <a:ext cx="952500" cy="4967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61"/>
              </a:lnSpc>
              <a:spcBef>
                <a:spcPct val="0"/>
              </a:spcBef>
              <a:spcAft>
                <a:spcPct val="0"/>
              </a:spcAft>
            </a:pPr>
            <a:r>
              <a:rPr sz="1500" b="1">
                <a:solidFill>
                  <a:srgbClr val="7F7F7F"/>
                </a:solidFill>
                <a:latin typeface="Times New Roman"/>
                <a:cs typeface="Times New Roman"/>
              </a:rPr>
              <a:t>MatLab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181346" y="667061"/>
            <a:ext cx="1750343" cy="487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Eng.</a:t>
            </a:r>
          </a:p>
          <a:p>
            <a:pPr marL="303275" marR="0">
              <a:lnSpc>
                <a:spcPts val="1102"/>
              </a:lnSpc>
              <a:spcBef>
                <a:spcPts val="13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11656" y="824033"/>
            <a:ext cx="825195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2019 – 2020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19632" y="1342897"/>
            <a:ext cx="3363035" cy="577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3"/>
              </a:lnSpc>
              <a:spcBef>
                <a:spcPct val="0"/>
              </a:spcBef>
              <a:spcAft>
                <a:spcPct val="0"/>
              </a:spcAft>
            </a:pPr>
            <a:r>
              <a:rPr sz="1700" u="sng">
                <a:solidFill>
                  <a:srgbClr val="0000FF"/>
                </a:solidFill>
                <a:latin typeface="Times New Roman"/>
                <a:cs typeface="Times New Roman"/>
              </a:rPr>
              <a:t>1.1INPUT</a:t>
            </a:r>
            <a:r>
              <a:rPr sz="1700" u="sng" spc="428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700" u="sng">
                <a:solidFill>
                  <a:srgbClr val="0000FF"/>
                </a:solidFill>
                <a:latin typeface="Times New Roman"/>
                <a:cs typeface="Times New Roman"/>
              </a:rPr>
              <a:t>Prompt for user input</a:t>
            </a:r>
            <a:r>
              <a:rPr sz="1800" b="1" u="sng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719632" y="1733691"/>
            <a:ext cx="6811625" cy="1568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4591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</a:t>
            </a:r>
            <a:r>
              <a:rPr sz="13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=</a:t>
            </a:r>
            <a:r>
              <a:rPr sz="13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INPUT('How</a:t>
            </a:r>
            <a:r>
              <a:rPr sz="1300" spc="6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many</a:t>
            </a:r>
            <a:r>
              <a:rPr sz="13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apples')</a:t>
            </a:r>
            <a:r>
              <a:rPr sz="13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gives</a:t>
            </a:r>
            <a:r>
              <a:rPr sz="13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user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prompt</a:t>
            </a:r>
            <a:r>
              <a:rPr sz="1300" spc="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3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8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text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string</a:t>
            </a:r>
            <a:r>
              <a:rPr sz="13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then</a:t>
            </a:r>
          </a:p>
          <a:p>
            <a:pPr marL="0" marR="0">
              <a:lnSpc>
                <a:spcPts val="1435"/>
              </a:lnSpc>
              <a:spcBef>
                <a:spcPts val="846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waits</a:t>
            </a:r>
            <a:r>
              <a:rPr sz="1300" spc="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sz="1300" spc="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input</a:t>
            </a:r>
            <a:r>
              <a:rPr sz="1300" spc="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from</a:t>
            </a:r>
            <a:r>
              <a:rPr sz="1300" spc="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keyboard.</a:t>
            </a:r>
            <a:r>
              <a:rPr sz="13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input</a:t>
            </a:r>
            <a:r>
              <a:rPr sz="1300" spc="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sz="1300" spc="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sz="1300" spc="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any</a:t>
            </a:r>
            <a:r>
              <a:rPr sz="13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MATLAB</a:t>
            </a:r>
            <a:r>
              <a:rPr sz="1300" spc="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expression,</a:t>
            </a:r>
            <a:r>
              <a:rPr sz="13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which</a:t>
            </a:r>
            <a:r>
              <a:rPr sz="1300" spc="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</a:p>
          <a:p>
            <a:pPr marL="0" marR="0">
              <a:lnSpc>
                <a:spcPts val="1435"/>
              </a:lnSpc>
              <a:spcBef>
                <a:spcPts val="808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evaluated,</a:t>
            </a:r>
            <a:r>
              <a:rPr sz="1300" spc="4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using</a:t>
            </a:r>
            <a:r>
              <a:rPr sz="1300" spc="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variables</a:t>
            </a:r>
            <a:r>
              <a:rPr sz="1300" spc="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3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current</a:t>
            </a:r>
            <a:r>
              <a:rPr sz="1300" spc="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workspace,</a:t>
            </a:r>
            <a:r>
              <a:rPr sz="13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result</a:t>
            </a:r>
            <a:r>
              <a:rPr sz="1300" spc="4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returned</a:t>
            </a:r>
            <a:r>
              <a:rPr sz="1300" spc="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300" spc="5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R.</a:t>
            </a:r>
            <a:r>
              <a:rPr sz="1300" spc="4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If</a:t>
            </a:r>
          </a:p>
          <a:p>
            <a:pPr marL="0" marR="0">
              <a:lnSpc>
                <a:spcPts val="1435"/>
              </a:lnSpc>
              <a:spcBef>
                <a:spcPts val="858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29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user</a:t>
            </a:r>
            <a:r>
              <a:rPr sz="1300" spc="3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presses</a:t>
            </a:r>
            <a:r>
              <a:rPr sz="1300" spc="30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29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return</a:t>
            </a:r>
            <a:r>
              <a:rPr sz="1300" spc="29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key</a:t>
            </a:r>
            <a:r>
              <a:rPr sz="1300" spc="2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without</a:t>
            </a:r>
            <a:r>
              <a:rPr sz="1300" spc="3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entering</a:t>
            </a:r>
            <a:r>
              <a:rPr sz="1300" spc="29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anything,</a:t>
            </a:r>
            <a:r>
              <a:rPr sz="1300" spc="30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INPUT</a:t>
            </a:r>
            <a:r>
              <a:rPr sz="1300" spc="29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returns</a:t>
            </a:r>
            <a:r>
              <a:rPr sz="1300" spc="30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</a:t>
            </a:r>
            <a:r>
              <a:rPr sz="1300" spc="29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empty</a:t>
            </a:r>
          </a:p>
          <a:p>
            <a:pPr marL="0" marR="0">
              <a:lnSpc>
                <a:spcPts val="1435"/>
              </a:lnSpc>
              <a:spcBef>
                <a:spcPts val="808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matrix.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719632" y="3442476"/>
            <a:ext cx="6812808" cy="9983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4591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</a:t>
            </a:r>
            <a:r>
              <a:rPr sz="1300" spc="9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=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INPUT('What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-10">
                <a:solidFill>
                  <a:srgbClr val="000000"/>
                </a:solidFill>
                <a:latin typeface="Times New Roman"/>
                <a:cs typeface="Times New Roman"/>
              </a:rPr>
              <a:t>your</a:t>
            </a:r>
            <a:r>
              <a:rPr sz="1300" spc="1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name','s')</a:t>
            </a:r>
            <a:r>
              <a:rPr sz="1300" spc="9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gives</a:t>
            </a:r>
            <a:r>
              <a:rPr sz="1300" spc="10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prompt</a:t>
            </a:r>
            <a:r>
              <a:rPr sz="13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text</a:t>
            </a:r>
            <a:r>
              <a:rPr sz="1300" spc="56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string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waits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</a:p>
          <a:p>
            <a:pPr marL="0" marR="0">
              <a:lnSpc>
                <a:spcPts val="1435"/>
              </a:lnSpc>
              <a:spcBef>
                <a:spcPts val="858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character</a:t>
            </a:r>
            <a:r>
              <a:rPr sz="1300" spc="27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string</a:t>
            </a:r>
            <a:r>
              <a:rPr sz="1300" spc="2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input.</a:t>
            </a:r>
            <a:r>
              <a:rPr sz="1300" spc="8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28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typed</a:t>
            </a:r>
            <a:r>
              <a:rPr sz="1300" spc="28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input</a:t>
            </a:r>
            <a:r>
              <a:rPr sz="1300" spc="8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300" spc="2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not</a:t>
            </a:r>
            <a:r>
              <a:rPr sz="1300" spc="2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evaluated;</a:t>
            </a:r>
            <a:r>
              <a:rPr sz="1300" spc="27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2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characters</a:t>
            </a:r>
            <a:r>
              <a:rPr sz="1300" spc="2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are</a:t>
            </a:r>
            <a:r>
              <a:rPr sz="1300" spc="28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simply</a:t>
            </a:r>
          </a:p>
          <a:p>
            <a:pPr marL="0" marR="0">
              <a:lnSpc>
                <a:spcPts val="1435"/>
              </a:lnSpc>
              <a:spcBef>
                <a:spcPts val="796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returned as a</a:t>
            </a:r>
            <a:r>
              <a:rPr sz="1300" spc="3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MATLAB string.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19632" y="4583922"/>
            <a:ext cx="1292493" cy="1282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a=input('a=')</a:t>
            </a:r>
          </a:p>
          <a:p>
            <a:pPr marL="0" marR="0">
              <a:lnSpc>
                <a:spcPts val="1554"/>
              </a:lnSpc>
              <a:spcBef>
                <a:spcPts val="3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b=input('b=')</a:t>
            </a:r>
          </a:p>
          <a:p>
            <a:pPr marL="0" marR="0">
              <a:lnSpc>
                <a:spcPts val="1554"/>
              </a:lnSpc>
              <a:spcBef>
                <a:spcPts val="3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c1=a*b</a:t>
            </a:r>
          </a:p>
          <a:p>
            <a:pPr marL="0" marR="0">
              <a:lnSpc>
                <a:spcPts val="1554"/>
              </a:lnSpc>
              <a:spcBef>
                <a:spcPts val="15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c2=</a:t>
            </a:r>
            <a:r>
              <a:rPr sz="1400" b="1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a/b</a:t>
            </a:r>
          </a:p>
          <a:p>
            <a:pPr marL="0" marR="0">
              <a:lnSpc>
                <a:spcPts val="1554"/>
              </a:lnSpc>
              <a:spcBef>
                <a:spcPts val="3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c3=a+b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719632" y="5606780"/>
            <a:ext cx="828754" cy="6683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c4=a-b</a:t>
            </a:r>
          </a:p>
          <a:p>
            <a:pPr marL="0" marR="0">
              <a:lnSpc>
                <a:spcPts val="1554"/>
              </a:lnSpc>
              <a:spcBef>
                <a:spcPts val="3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c5=a^b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19632" y="6870176"/>
            <a:ext cx="2728247" cy="8725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a=input('whats your name', 's')</a:t>
            </a:r>
          </a:p>
          <a:p>
            <a:pPr marL="0" marR="0">
              <a:lnSpc>
                <a:spcPts val="1554"/>
              </a:lnSpc>
              <a:spcBef>
                <a:spcPts val="3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a=</a:t>
            </a:r>
          </a:p>
          <a:p>
            <a:pPr marL="0" marR="0">
              <a:lnSpc>
                <a:spcPts val="1554"/>
              </a:lnSpc>
              <a:spcBef>
                <a:spcPts val="3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ali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3713353" y="9926480"/>
            <a:ext cx="318721" cy="344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alibri"/>
                <a:cs typeface="Calibri"/>
              </a:rPr>
              <a:t>33</a:t>
            </a:r>
          </a:p>
        </p:txBody>
      </p:sp>
      <p:sp>
        <p:nvSpPr>
          <p:cNvPr id="2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304800" y="304291"/>
            <a:ext cx="7239000" cy="1008583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6491096" y="3018790"/>
            <a:ext cx="129540" cy="129158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962609" y="3004693"/>
            <a:ext cx="5425490" cy="5252846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38148" y="458273"/>
            <a:ext cx="618831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612513" y="458273"/>
            <a:ext cx="2519416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Diyala</a:t>
            </a:r>
            <a:r>
              <a:rPr sz="10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university</a:t>
            </a:r>
            <a:r>
              <a:rPr sz="10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/ College of</a:t>
            </a:r>
            <a:r>
              <a:rPr sz="1000" spc="2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51636" y="667061"/>
            <a:ext cx="1045497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135502" y="610023"/>
            <a:ext cx="952500" cy="4967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61"/>
              </a:lnSpc>
              <a:spcBef>
                <a:spcPct val="0"/>
              </a:spcBef>
              <a:spcAft>
                <a:spcPct val="0"/>
              </a:spcAft>
            </a:pPr>
            <a:r>
              <a:rPr sz="1500" b="1">
                <a:solidFill>
                  <a:srgbClr val="7F7F7F"/>
                </a:solidFill>
                <a:latin typeface="Times New Roman"/>
                <a:cs typeface="Times New Roman"/>
              </a:rPr>
              <a:t>MatLab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181346" y="667061"/>
            <a:ext cx="1750343" cy="487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Eng.</a:t>
            </a:r>
          </a:p>
          <a:p>
            <a:pPr marL="303275" marR="0">
              <a:lnSpc>
                <a:spcPts val="1102"/>
              </a:lnSpc>
              <a:spcBef>
                <a:spcPts val="13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11656" y="824033"/>
            <a:ext cx="825195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2019 – 2020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19632" y="1338974"/>
            <a:ext cx="2740089" cy="8119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82"/>
              </a:lnSpc>
              <a:spcBef>
                <a:spcPct val="0"/>
              </a:spcBef>
              <a:spcAft>
                <a:spcPct val="0"/>
              </a:spcAft>
            </a:pPr>
            <a:r>
              <a:rPr sz="1700" u="sng">
                <a:solidFill>
                  <a:srgbClr val="0000FF"/>
                </a:solidFill>
                <a:latin typeface="Times New Roman"/>
                <a:cs typeface="Times New Roman"/>
              </a:rPr>
              <a:t>Control Flow and operators</a:t>
            </a:r>
          </a:p>
          <a:p>
            <a:pPr marL="54863" marR="0">
              <a:lnSpc>
                <a:spcPts val="1882"/>
              </a:lnSpc>
              <a:spcBef>
                <a:spcPts val="18"/>
              </a:spcBef>
              <a:spcAft>
                <a:spcPct val="0"/>
              </a:spcAft>
            </a:pPr>
            <a:r>
              <a:rPr sz="1700" u="sng">
                <a:solidFill>
                  <a:srgbClr val="0000FF"/>
                </a:solidFill>
                <a:latin typeface="Times New Roman"/>
                <a:cs typeface="Times New Roman"/>
              </a:rPr>
              <a:t>Introduction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719632" y="1835799"/>
            <a:ext cx="6811944" cy="28306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MATLAB</a:t>
            </a:r>
            <a:r>
              <a:rPr sz="1300" spc="6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300" spc="6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also</a:t>
            </a:r>
            <a:r>
              <a:rPr sz="1300" spc="6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300" spc="6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programming</a:t>
            </a:r>
            <a:r>
              <a:rPr sz="1300" spc="6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language.</a:t>
            </a:r>
            <a:r>
              <a:rPr sz="1300" spc="6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Like</a:t>
            </a:r>
            <a:r>
              <a:rPr sz="1300" spc="6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other</a:t>
            </a:r>
            <a:r>
              <a:rPr sz="1300" spc="65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computer</a:t>
            </a:r>
            <a:r>
              <a:rPr sz="1300" spc="6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programming</a:t>
            </a:r>
          </a:p>
          <a:p>
            <a:pPr marL="0" marR="0">
              <a:lnSpc>
                <a:spcPts val="1435"/>
              </a:lnSpc>
              <a:spcBef>
                <a:spcPts val="33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languages,</a:t>
            </a:r>
            <a:r>
              <a:rPr sz="1300" spc="3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MATLAB</a:t>
            </a:r>
            <a:r>
              <a:rPr sz="1300" spc="3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has</a:t>
            </a:r>
            <a:r>
              <a:rPr sz="1300" spc="3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some</a:t>
            </a:r>
            <a:r>
              <a:rPr sz="1300" spc="3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decision</a:t>
            </a:r>
            <a:r>
              <a:rPr sz="1300" spc="3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making</a:t>
            </a:r>
            <a:r>
              <a:rPr sz="1300" spc="3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structures</a:t>
            </a:r>
            <a:r>
              <a:rPr sz="1300" spc="3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sz="1300" spc="31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control</a:t>
            </a:r>
            <a:r>
              <a:rPr sz="1300" spc="3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3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command</a:t>
            </a:r>
          </a:p>
          <a:p>
            <a:pPr marL="0" marR="0">
              <a:lnSpc>
                <a:spcPts val="1435"/>
              </a:lnSpc>
              <a:spcBef>
                <a:spcPts val="28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execution.</a:t>
            </a:r>
            <a:r>
              <a:rPr sz="1300" spc="2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These</a:t>
            </a:r>
            <a:r>
              <a:rPr sz="1300" spc="2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decision</a:t>
            </a:r>
            <a:r>
              <a:rPr sz="1300" spc="2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making</a:t>
            </a:r>
            <a:r>
              <a:rPr sz="1300" spc="2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sz="1300" spc="2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control</a:t>
            </a:r>
            <a:r>
              <a:rPr sz="1300" spc="2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flow</a:t>
            </a:r>
            <a:r>
              <a:rPr sz="1300" spc="2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structures</a:t>
            </a:r>
            <a:r>
              <a:rPr sz="1300" spc="2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include</a:t>
            </a:r>
            <a:r>
              <a:rPr sz="1300" spc="2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sz="1300" spc="24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loops,</a:t>
            </a:r>
            <a:r>
              <a:rPr sz="1300" spc="2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while</a:t>
            </a:r>
          </a:p>
          <a:p>
            <a:pPr marL="0" marR="0">
              <a:lnSpc>
                <a:spcPts val="1435"/>
              </a:lnSpc>
              <a:spcBef>
                <a:spcPts val="28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loops,</a:t>
            </a:r>
            <a:r>
              <a:rPr sz="1300" spc="1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1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if-else-end</a:t>
            </a:r>
            <a:r>
              <a:rPr sz="1300" spc="1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constructions.</a:t>
            </a:r>
            <a:r>
              <a:rPr sz="1300" spc="11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Control</a:t>
            </a:r>
            <a:r>
              <a:rPr sz="1300" spc="1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flow</a:t>
            </a:r>
            <a:r>
              <a:rPr sz="1300" spc="1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structures</a:t>
            </a:r>
            <a:r>
              <a:rPr sz="1300" spc="1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are</a:t>
            </a:r>
            <a:r>
              <a:rPr sz="1300" spc="1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often</a:t>
            </a:r>
            <a:r>
              <a:rPr sz="1300" spc="1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used</a:t>
            </a:r>
            <a:r>
              <a:rPr sz="1300" spc="1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300" spc="1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script</a:t>
            </a:r>
            <a:r>
              <a:rPr sz="1300" spc="1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M-</a:t>
            </a:r>
          </a:p>
          <a:p>
            <a:pPr marL="0" marR="0">
              <a:lnSpc>
                <a:spcPts val="1435"/>
              </a:lnSpc>
              <a:spcBef>
                <a:spcPts val="29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files</a:t>
            </a:r>
            <a:r>
              <a:rPr sz="1300" spc="1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1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function</a:t>
            </a:r>
            <a:r>
              <a:rPr sz="1300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M-files.</a:t>
            </a:r>
            <a:r>
              <a:rPr sz="1300" spc="10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18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sz="1300" spc="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creating</a:t>
            </a:r>
            <a:r>
              <a:rPr sz="1300" spc="10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300" spc="10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file</a:t>
            </a:r>
            <a:r>
              <a:rPr sz="1300" spc="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with</a:t>
            </a:r>
            <a:r>
              <a:rPr sz="1300" spc="10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1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extension</a:t>
            </a:r>
            <a:r>
              <a:rPr sz="1300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.m,</a:t>
            </a:r>
            <a:r>
              <a:rPr sz="1300" spc="1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300" spc="10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sz="1300" spc="1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easily</a:t>
            </a:r>
            <a:r>
              <a:rPr sz="1300" spc="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write</a:t>
            </a:r>
          </a:p>
          <a:p>
            <a:pPr marL="0" marR="0">
              <a:lnSpc>
                <a:spcPts val="1435"/>
              </a:lnSpc>
              <a:spcBef>
                <a:spcPts val="28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3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run</a:t>
            </a:r>
            <a:r>
              <a:rPr sz="1300" spc="3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programs.</a:t>
            </a:r>
            <a:r>
              <a:rPr sz="1300" spc="3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300" spc="3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do</a:t>
            </a:r>
            <a:r>
              <a:rPr sz="1300" spc="3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not</a:t>
            </a:r>
            <a:r>
              <a:rPr sz="1300" spc="3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need</a:t>
            </a:r>
            <a:r>
              <a:rPr sz="1300" spc="3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3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compile</a:t>
            </a:r>
            <a:r>
              <a:rPr sz="1300" spc="3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3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program</a:t>
            </a:r>
            <a:r>
              <a:rPr sz="1300" spc="3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since</a:t>
            </a:r>
            <a:r>
              <a:rPr sz="1300" spc="3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MATLAB</a:t>
            </a:r>
            <a:r>
              <a:rPr sz="1300" spc="3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300" spc="3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an</a:t>
            </a:r>
          </a:p>
          <a:p>
            <a:pPr marL="0" marR="0">
              <a:lnSpc>
                <a:spcPts val="1435"/>
              </a:lnSpc>
              <a:spcBef>
                <a:spcPts val="28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interpretative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(not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compiled)</a:t>
            </a:r>
            <a:r>
              <a:rPr sz="13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language.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MATLAB has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thou</a:t>
            </a:r>
            <a:r>
              <a:rPr sz="13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functions,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300" spc="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</a:p>
          <a:p>
            <a:pPr marL="0" marR="0">
              <a:lnSpc>
                <a:spcPts val="1435"/>
              </a:lnSpc>
              <a:spcBef>
                <a:spcPts val="333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add</a:t>
            </a:r>
            <a:r>
              <a:rPr sz="1300" spc="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-10">
                <a:solidFill>
                  <a:srgbClr val="000000"/>
                </a:solidFill>
                <a:latin typeface="Times New Roman"/>
                <a:cs typeface="Times New Roman"/>
              </a:rPr>
              <a:t>your</a:t>
            </a:r>
            <a:r>
              <a:rPr sz="1300" spc="5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own</a:t>
            </a:r>
            <a:r>
              <a:rPr sz="13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using</a:t>
            </a:r>
            <a:r>
              <a:rPr sz="13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m-files.</a:t>
            </a:r>
            <a:r>
              <a:rPr sz="13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MATLAB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provides</a:t>
            </a:r>
            <a:r>
              <a:rPr sz="13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several</a:t>
            </a:r>
            <a:r>
              <a:rPr sz="1300" spc="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tools</a:t>
            </a:r>
            <a:r>
              <a:rPr sz="1300" spc="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13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sz="13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sz="13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used</a:t>
            </a:r>
            <a:r>
              <a:rPr sz="13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control</a:t>
            </a:r>
          </a:p>
          <a:p>
            <a:pPr marL="0" marR="0">
              <a:lnSpc>
                <a:spcPts val="1435"/>
              </a:lnSpc>
              <a:spcBef>
                <a:spcPts val="29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flow</a:t>
            </a:r>
            <a:r>
              <a:rPr sz="1300" spc="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3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program</a:t>
            </a:r>
            <a:r>
              <a:rPr sz="1300" spc="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(script</a:t>
            </a:r>
            <a:r>
              <a:rPr sz="13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sz="1300" spc="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function).</a:t>
            </a:r>
            <a:r>
              <a:rPr sz="1300" spc="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3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simple</a:t>
            </a:r>
            <a:r>
              <a:rPr sz="1300" spc="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program</a:t>
            </a:r>
            <a:r>
              <a:rPr sz="1300" spc="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sz="1300" spc="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shown</a:t>
            </a:r>
            <a:r>
              <a:rPr sz="13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300" spc="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previous</a:t>
            </a:r>
          </a:p>
          <a:p>
            <a:pPr marL="0" marR="0">
              <a:lnSpc>
                <a:spcPts val="1435"/>
              </a:lnSpc>
              <a:spcBef>
                <a:spcPts val="28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Chapter,</a:t>
            </a:r>
            <a:r>
              <a:rPr sz="1300" spc="21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2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commands</a:t>
            </a:r>
            <a:r>
              <a:rPr sz="1300" spc="2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are</a:t>
            </a:r>
            <a:r>
              <a:rPr sz="1300" spc="2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executed</a:t>
            </a:r>
            <a:r>
              <a:rPr sz="1300" spc="2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one</a:t>
            </a:r>
            <a:r>
              <a:rPr sz="1300" spc="2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after</a:t>
            </a:r>
            <a:r>
              <a:rPr sz="1300" spc="20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2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other.</a:t>
            </a:r>
            <a:r>
              <a:rPr sz="1300" spc="2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Here</a:t>
            </a:r>
            <a:r>
              <a:rPr sz="1300" spc="21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300" spc="2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introduce</a:t>
            </a:r>
            <a:r>
              <a:rPr sz="1300" spc="2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2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flow</a:t>
            </a:r>
          </a:p>
          <a:p>
            <a:pPr marL="0" marR="0">
              <a:lnSpc>
                <a:spcPts val="1435"/>
              </a:lnSpc>
              <a:spcBef>
                <a:spcPts val="28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control</a:t>
            </a:r>
            <a:r>
              <a:rPr sz="1300" spc="1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structure</a:t>
            </a:r>
            <a:r>
              <a:rPr sz="1300" spc="19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1300" spc="2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make</a:t>
            </a:r>
            <a:r>
              <a:rPr sz="1300" spc="2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possible</a:t>
            </a:r>
            <a:r>
              <a:rPr sz="1300" spc="19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1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skip</a:t>
            </a:r>
            <a:r>
              <a:rPr sz="1300" spc="19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commands</a:t>
            </a:r>
            <a:r>
              <a:rPr sz="1300" spc="1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sz="1300" spc="17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1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execute</a:t>
            </a:r>
            <a:r>
              <a:rPr sz="1300" spc="1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special</a:t>
            </a:r>
            <a:r>
              <a:rPr sz="1300" spc="18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group</a:t>
            </a:r>
            <a:r>
              <a:rPr sz="1300" spc="18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</a:p>
          <a:p>
            <a:pPr marL="0" marR="0">
              <a:lnSpc>
                <a:spcPts val="1435"/>
              </a:lnSpc>
              <a:spcBef>
                <a:spcPts val="28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commands.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719632" y="4673867"/>
            <a:ext cx="1482967" cy="563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82"/>
              </a:lnSpc>
              <a:spcBef>
                <a:spcPct val="0"/>
              </a:spcBef>
              <a:spcAft>
                <a:spcPct val="0"/>
              </a:spcAft>
            </a:pPr>
            <a:r>
              <a:rPr sz="1700" u="sng">
                <a:solidFill>
                  <a:srgbClr val="0000FF"/>
                </a:solidFill>
                <a:latin typeface="Times New Roman"/>
                <a:cs typeface="Times New Roman"/>
              </a:rPr>
              <a:t>Control Flow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19632" y="4922280"/>
            <a:ext cx="6709570" cy="6474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MATLAB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has four control flow structures: the if statement, the for loop, the while loop,</a:t>
            </a:r>
          </a:p>
          <a:p>
            <a:pPr marL="0" marR="0">
              <a:lnSpc>
                <a:spcPts val="1435"/>
              </a:lnSpc>
              <a:spcBef>
                <a:spcPts val="33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 the switch statement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719632" y="5533657"/>
            <a:ext cx="1601269" cy="563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82"/>
              </a:lnSpc>
              <a:spcBef>
                <a:spcPct val="0"/>
              </a:spcBef>
              <a:spcAft>
                <a:spcPct val="0"/>
              </a:spcAft>
            </a:pPr>
            <a:r>
              <a:rPr sz="1700" u="sng">
                <a:solidFill>
                  <a:srgbClr val="0000FF"/>
                </a:solidFill>
                <a:latin typeface="Times New Roman"/>
                <a:cs typeface="Times New Roman"/>
              </a:rPr>
              <a:t>1.</a:t>
            </a:r>
            <a:r>
              <a:rPr sz="1700" u="sng" spc="1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700" u="sng">
                <a:solidFill>
                  <a:srgbClr val="0000FF"/>
                </a:solidFill>
                <a:latin typeface="Times New Roman"/>
                <a:cs typeface="Times New Roman"/>
              </a:rPr>
              <a:t>If</a:t>
            </a:r>
            <a:r>
              <a:rPr sz="1700" u="sng" spc="-12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700" u="sng">
                <a:solidFill>
                  <a:srgbClr val="0000FF"/>
                </a:solidFill>
                <a:latin typeface="Times New Roman"/>
                <a:cs typeface="Times New Roman"/>
              </a:rPr>
              <a:t>Statement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19632" y="5782070"/>
            <a:ext cx="6758312" cy="867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What are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 doing if you</a:t>
            </a:r>
            <a:r>
              <a:rPr sz="13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want certain parts of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-10">
                <a:solidFill>
                  <a:srgbClr val="000000"/>
                </a:solidFill>
                <a:latin typeface="Times New Roman"/>
                <a:cs typeface="Times New Roman"/>
              </a:rPr>
              <a:t>your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 program</a:t>
            </a:r>
            <a:r>
              <a:rPr sz="13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 be</a:t>
            </a:r>
            <a:r>
              <a:rPr sz="1300" spc="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executed only</a:t>
            </a:r>
            <a:r>
              <a:rPr sz="1300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</a:p>
          <a:p>
            <a:pPr marL="0" marR="0">
              <a:lnSpc>
                <a:spcPts val="1435"/>
              </a:lnSpc>
              <a:spcBef>
                <a:spcPts val="34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limited circumstances. The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way</a:t>
            </a:r>
            <a:r>
              <a:rPr sz="13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 do that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is by</a:t>
            </a:r>
            <a:r>
              <a:rPr sz="1300" spc="-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putting the code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within an "if" statement.</a:t>
            </a:r>
          </a:p>
          <a:p>
            <a:pPr marL="0" marR="0">
              <a:lnSpc>
                <a:spcPts val="1435"/>
              </a:lnSpc>
              <a:spcBef>
                <a:spcPts val="28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719632" y="6437390"/>
            <a:ext cx="4096194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most basic structure for "if" statement is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sz="13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following: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719632" y="6659895"/>
            <a:ext cx="1653596" cy="810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if (relation)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(matlab commands)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end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719632" y="7415798"/>
            <a:ext cx="6759100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More complicated structures are also possible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including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combinations like the following: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948232" y="7599611"/>
            <a:ext cx="1604106" cy="7189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20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UVARFO+Symbol"/>
                <a:cs typeface="UVARFO+Symbol"/>
              </a:rPr>
              <a:t></a:t>
            </a:r>
            <a:r>
              <a:rPr sz="1400" spc="80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if ... end</a:t>
            </a:r>
          </a:p>
          <a:p>
            <a:pPr marL="0" marR="0">
              <a:lnSpc>
                <a:spcPts val="1815"/>
              </a:lnSpc>
              <a:spcBef>
                <a:spcPct val="0"/>
              </a:spcBef>
              <a:spcAft>
                <a:spcPct val="0"/>
              </a:spcAft>
            </a:pPr>
            <a:r>
              <a:rPr sz="1500">
                <a:solidFill>
                  <a:srgbClr val="000000"/>
                </a:solidFill>
                <a:latin typeface="UVARFO+Symbol"/>
                <a:cs typeface="UVARFO+Symbol"/>
              </a:rPr>
              <a:t></a:t>
            </a:r>
            <a:r>
              <a:rPr sz="1500" spc="7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if ... else ... end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948232" y="8151614"/>
            <a:ext cx="2680795" cy="5028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37"/>
              </a:lnSpc>
              <a:spcBef>
                <a:spcPct val="0"/>
              </a:spcBef>
              <a:spcAft>
                <a:spcPct val="0"/>
              </a:spcAft>
            </a:pPr>
            <a:r>
              <a:rPr sz="1500">
                <a:solidFill>
                  <a:srgbClr val="000000"/>
                </a:solidFill>
                <a:latin typeface="UVARFO+Symbol"/>
                <a:cs typeface="UVARFO+Symbol"/>
              </a:rPr>
              <a:t></a:t>
            </a:r>
            <a:r>
              <a:rPr sz="1500" spc="7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if ... else</a:t>
            </a:r>
            <a:r>
              <a:rPr sz="1400" b="1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if ... else ... end</a:t>
            </a:r>
            <a:r>
              <a:rPr sz="1400" b="1" spc="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500" b="1">
                <a:solidFill>
                  <a:srgbClr val="000000"/>
                </a:solidFill>
                <a:latin typeface="Times New Roman"/>
                <a:cs typeface="Times New Roman"/>
              </a:rPr>
              <a:t>end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3713353" y="9926480"/>
            <a:ext cx="318721" cy="344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alibri"/>
                <a:cs typeface="Calibri"/>
              </a:rPr>
              <a:t>34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2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304800" y="304291"/>
            <a:ext cx="7239000" cy="1008583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6491096" y="3018790"/>
            <a:ext cx="129540" cy="129158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962609" y="2197354"/>
            <a:ext cx="5425490" cy="6060185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38148" y="458273"/>
            <a:ext cx="618831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612513" y="458273"/>
            <a:ext cx="2519416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Diyala</a:t>
            </a:r>
            <a:r>
              <a:rPr sz="10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university</a:t>
            </a:r>
            <a:r>
              <a:rPr sz="10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/ College of</a:t>
            </a:r>
            <a:r>
              <a:rPr sz="1000" spc="2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51636" y="667061"/>
            <a:ext cx="1045497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135502" y="610023"/>
            <a:ext cx="952500" cy="4967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61"/>
              </a:lnSpc>
              <a:spcBef>
                <a:spcPct val="0"/>
              </a:spcBef>
              <a:spcAft>
                <a:spcPct val="0"/>
              </a:spcAft>
            </a:pPr>
            <a:r>
              <a:rPr sz="1500" b="1">
                <a:solidFill>
                  <a:srgbClr val="7F7F7F"/>
                </a:solidFill>
                <a:latin typeface="Times New Roman"/>
                <a:cs typeface="Times New Roman"/>
              </a:rPr>
              <a:t>MatLab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181346" y="667061"/>
            <a:ext cx="1750343" cy="487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Eng.</a:t>
            </a:r>
          </a:p>
          <a:p>
            <a:pPr marL="303275" marR="0">
              <a:lnSpc>
                <a:spcPts val="1102"/>
              </a:lnSpc>
              <a:spcBef>
                <a:spcPts val="133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11656" y="824033"/>
            <a:ext cx="825195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 b="1">
                <a:solidFill>
                  <a:srgbClr val="000000"/>
                </a:solidFill>
                <a:latin typeface="Times New Roman"/>
                <a:cs typeface="Times New Roman"/>
              </a:rPr>
              <a:t>2019 – 2020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19632" y="1338974"/>
            <a:ext cx="6317628" cy="8514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82"/>
              </a:lnSpc>
              <a:spcBef>
                <a:spcPct val="0"/>
              </a:spcBef>
              <a:spcAft>
                <a:spcPct val="0"/>
              </a:spcAft>
            </a:pPr>
            <a:r>
              <a:rPr sz="1700" u="sng">
                <a:solidFill>
                  <a:srgbClr val="0000FF"/>
                </a:solidFill>
                <a:latin typeface="Times New Roman"/>
                <a:cs typeface="Times New Roman"/>
              </a:rPr>
              <a:t>2-Relational and logical operators</a:t>
            </a:r>
          </a:p>
          <a:p>
            <a:pPr marL="0" marR="0">
              <a:lnSpc>
                <a:spcPts val="1328"/>
              </a:lnSpc>
              <a:spcBef>
                <a:spcPts val="58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 relational operator compares two numbers </a:t>
            </a:r>
            <a:r>
              <a:rPr sz="1200" spc="20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sz="1200" spc="-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determining whether a comparison is</a:t>
            </a:r>
            <a:r>
              <a:rPr sz="12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i="1">
                <a:solidFill>
                  <a:srgbClr val="000000"/>
                </a:solidFill>
                <a:latin typeface="Times New Roman"/>
                <a:cs typeface="Times New Roman"/>
              </a:rPr>
              <a:t>true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or </a:t>
            </a:r>
            <a:r>
              <a:rPr sz="1200" i="1">
                <a:solidFill>
                  <a:srgbClr val="000000"/>
                </a:solidFill>
                <a:latin typeface="Times New Roman"/>
                <a:cs typeface="Times New Roman"/>
              </a:rPr>
              <a:t>false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. Relational operators are shown in Table 5.1.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2381123" y="1938104"/>
            <a:ext cx="2985932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Table 5.1: Relational and</a:t>
            </a:r>
            <a:r>
              <a:rPr sz="12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logical operators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719632" y="5908562"/>
            <a:ext cx="1254623" cy="714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For example 1</a:t>
            </a:r>
          </a:p>
          <a:p>
            <a:pPr marL="0" marR="0">
              <a:lnSpc>
                <a:spcPts val="1435"/>
              </a:lnSpc>
              <a:spcBef>
                <a:spcPts val="858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a = 10;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19632" y="6478539"/>
            <a:ext cx="735276" cy="9998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b = 15;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if a&lt;b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c= a^2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end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719632" y="7331978"/>
            <a:ext cx="1035222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Example</a:t>
            </a:r>
            <a:r>
              <a:rPr sz="1300" b="1" spc="3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19632" y="7767812"/>
            <a:ext cx="1286143" cy="8529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a=input('a=')</a:t>
            </a:r>
          </a:p>
          <a:p>
            <a:pPr marL="0" marR="0">
              <a:lnSpc>
                <a:spcPts val="1554"/>
              </a:lnSpc>
              <a:spcBef>
                <a:spcPts val="6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b=input('b=')</a:t>
            </a:r>
          </a:p>
          <a:p>
            <a:pPr marL="0" marR="0">
              <a:lnSpc>
                <a:spcPts val="1435"/>
              </a:lnSpc>
              <a:spcBef>
                <a:spcPts val="65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if a&lt;b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719632" y="8367124"/>
            <a:ext cx="814074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c1=a*b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719632" y="8571341"/>
            <a:ext cx="824944" cy="12650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c2=</a:t>
            </a:r>
            <a:r>
              <a:rPr sz="1400" b="1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a/b</a:t>
            </a:r>
          </a:p>
          <a:p>
            <a:pPr marL="0" marR="0">
              <a:lnSpc>
                <a:spcPts val="1554"/>
              </a:lnSpc>
              <a:spcBef>
                <a:spcPts val="3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c3=a+b</a:t>
            </a:r>
          </a:p>
          <a:p>
            <a:pPr marL="0" marR="0">
              <a:lnSpc>
                <a:spcPts val="1554"/>
              </a:lnSpc>
              <a:spcBef>
                <a:spcPts val="3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c4=a-b</a:t>
            </a:r>
          </a:p>
          <a:p>
            <a:pPr marL="0" marR="0">
              <a:lnSpc>
                <a:spcPts val="1554"/>
              </a:lnSpc>
              <a:spcBef>
                <a:spcPts val="3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c5=a^b</a:t>
            </a:r>
          </a:p>
          <a:p>
            <a:pPr marL="0" marR="0">
              <a:lnSpc>
                <a:spcPts val="1435"/>
              </a:lnSpc>
              <a:spcBef>
                <a:spcPts val="77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end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719632" y="9676221"/>
            <a:ext cx="1727168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disp('a more than b')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3713353" y="9926480"/>
            <a:ext cx="318721" cy="344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alibri"/>
                <a:cs typeface="Calibri"/>
              </a:rPr>
              <a:t>35</a:t>
            </a:r>
          </a:p>
        </p:txBody>
      </p:sp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121609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19.01.14"/>
  <p:tag name="AS_TITLE" val="Aspose.Slides for .NET 4.0 Client Profile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4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5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198</Paragraphs>
  <Slides>5</Slides>
  <Notes>0</Notes>
  <TotalTime>0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6">
      <vt:lpstr>Theme Office</vt:lpstr>
      <vt:lpstr>Slide 1</vt:lpstr>
      <vt:lpstr>Slide 2</vt:lpstr>
      <vt:lpstr>Slide 3</vt:lpstr>
      <vt:lpstr>Slide 4</vt:lpstr>
      <vt:lpstr>Slide 5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Presentation PowerPoint</dc:title>
  <dc:creator>Administrator</dc:creator>
  <cp:lastModifiedBy>Administrator</cp:lastModifiedBy>
  <cp:revision>1</cp:revision>
  <dcterms:modified xsi:type="dcterms:W3CDTF">2019-11-06T07:07:51Z</dcterms:modified>
</cp:coreProperties>
</file>