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43800" cy="10693400"/>
  <p:notesSz cx="7543800" cy="106934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5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.jpeg" /><Relationship Id="rId3" Type="http://schemas.openxmlformats.org/officeDocument/2006/relationships/image" Target="../media/image6.jpeg" /><Relationship Id="rId4" Type="http://schemas.openxmlformats.org/officeDocument/2006/relationships/image" Target="../media/image7.jpeg" /><Relationship Id="rId5" Type="http://schemas.openxmlformats.org/officeDocument/2006/relationships/image" Target="../media/image8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eg" /><Relationship Id="rId3" Type="http://schemas.openxmlformats.org/officeDocument/2006/relationships/image" Target="../media/image6.jpeg" /><Relationship Id="rId4" Type="http://schemas.openxmlformats.org/officeDocument/2006/relationships/image" Target="../media/image7.jpeg" /><Relationship Id="rId5" Type="http://schemas.openxmlformats.org/officeDocument/2006/relationships/image" Target="../media/image8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jpeg" /><Relationship Id="rId3" Type="http://schemas.openxmlformats.org/officeDocument/2006/relationships/image" Target="../media/image9.jpeg" /><Relationship Id="rId4" Type="http://schemas.openxmlformats.org/officeDocument/2006/relationships/image" Target="../media/image7.jpeg" /><Relationship Id="rId5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20090" y="3004693"/>
            <a:ext cx="6114415" cy="525284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1338945"/>
            <a:ext cx="151910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Limits at infinity: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648317"/>
            <a:ext cx="257083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&gt;&gt;limit(exp(-x^2-5)+3,</a:t>
            </a:r>
            <a:r>
              <a:rPr sz="1400" b="1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x,</a:t>
            </a:r>
            <a:r>
              <a:rPr sz="1400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Inf)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954641"/>
            <a:ext cx="669644" cy="772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ans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2873072"/>
            <a:ext cx="1206919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4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Arial"/>
                <a:cs typeface="Arial"/>
              </a:rPr>
              <a:t>Exercise 1: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3178413"/>
            <a:ext cx="672311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 the mixer shown below write a code</a:t>
            </a:r>
            <a:r>
              <a:rPr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 find the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values of streams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A, B and C?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6586712"/>
            <a:ext cx="657154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Solution: By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making component material balance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 each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component within the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6893036"/>
            <a:ext cx="680246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mixer</a:t>
            </a:r>
            <a:r>
              <a:rPr sz="1400" spc="1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1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reach</a:t>
            </a:r>
            <a:r>
              <a:rPr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4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system</a:t>
            </a:r>
            <a:r>
              <a:rPr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three</a:t>
            </a:r>
            <a:r>
              <a:rPr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equations</a:t>
            </a:r>
            <a:r>
              <a:rPr sz="1400" spc="1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solve</a:t>
            </a:r>
            <a:r>
              <a:rPr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4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7199360"/>
            <a:ext cx="48601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7505684"/>
            <a:ext cx="379821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 solve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find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unknowns A, B, C.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7813913"/>
            <a:ext cx="248131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Type the following command: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8120760"/>
            <a:ext cx="6652345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[A,B,C]=solve('.5*A+.3*B=.4*C','.2*A+.3*B=.2*C','.3*A+.4*B+100=.4*C')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8426561"/>
            <a:ext cx="163500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results will be: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9632" y="8733408"/>
            <a:ext cx="564199" cy="1080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A =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600</a:t>
            </a:r>
          </a:p>
          <a:p>
            <a:pPr marL="0" marR="0">
              <a:lnSpc>
                <a:spcPts val="1568"/>
              </a:lnSpc>
              <a:spcBef>
                <a:spcPts val="805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B =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19632" y="9653854"/>
            <a:ext cx="564199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200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31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object 1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720090" y="2869183"/>
            <a:ext cx="6114415" cy="538835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19632" y="1339468"/>
            <a:ext cx="548958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C =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1645792"/>
            <a:ext cx="564199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900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952116"/>
            <a:ext cx="1206919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Exercise 3: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2259441"/>
            <a:ext cx="6811911" cy="770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Calculate</a:t>
            </a:r>
            <a:r>
              <a:rPr sz="14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heat</a:t>
            </a:r>
            <a:r>
              <a:rPr sz="1400" spc="1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required</a:t>
            </a:r>
            <a:r>
              <a:rPr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increase</a:t>
            </a:r>
            <a:r>
              <a:rPr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temperature</a:t>
            </a:r>
            <a:r>
              <a:rPr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1400" spc="1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mol</a:t>
            </a:r>
            <a:r>
              <a:rPr sz="1400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methane</a:t>
            </a:r>
            <a:r>
              <a:rPr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533.15 K to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873.15 C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at a pressure approximately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1 bar. Where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53744" y="6040941"/>
            <a:ext cx="607772" cy="590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50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000000"/>
                </a:solidFill>
                <a:latin typeface="Arial Black"/>
                <a:cs typeface="Arial Black"/>
              </a:rPr>
              <a:t>Q=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6325333"/>
            <a:ext cx="1514159" cy="518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7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 Black"/>
                <a:cs typeface="Arial Black"/>
              </a:rPr>
              <a:t>1.9778e+004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32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342897"/>
            <a:ext cx="3363035" cy="577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ct val="0"/>
              </a:spcBef>
              <a:spcAft>
                <a:spcPct val="0"/>
              </a:spcAft>
            </a:pP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1.1INPUT</a:t>
            </a:r>
            <a:r>
              <a:rPr sz="1700" u="sng" spc="428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Prompt for user input</a:t>
            </a:r>
            <a:r>
              <a:rPr sz="1800" b="1" u="sng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733691"/>
            <a:ext cx="6811625" cy="156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591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INPUT('How</a:t>
            </a:r>
            <a:r>
              <a:rPr sz="13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many</a:t>
            </a:r>
            <a:r>
              <a:rPr sz="13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apples')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gives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user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prompt</a:t>
            </a:r>
            <a:r>
              <a:rPr sz="13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8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text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string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then</a:t>
            </a:r>
          </a:p>
          <a:p>
            <a:pPr marL="0" marR="0">
              <a:lnSpc>
                <a:spcPts val="1435"/>
              </a:lnSpc>
              <a:spcBef>
                <a:spcPts val="84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waits</a:t>
            </a:r>
            <a:r>
              <a:rPr sz="13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3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input</a:t>
            </a:r>
            <a:r>
              <a:rPr sz="13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3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keyboard.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input</a:t>
            </a:r>
            <a:r>
              <a:rPr sz="13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3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3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3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expression,</a:t>
            </a:r>
            <a:r>
              <a:rPr sz="13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13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</a:p>
          <a:p>
            <a:pPr marL="0" marR="0">
              <a:lnSpc>
                <a:spcPts val="1435"/>
              </a:lnSpc>
              <a:spcBef>
                <a:spcPts val="80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evaluated,</a:t>
            </a:r>
            <a:r>
              <a:rPr sz="1300" spc="4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  <a:r>
              <a:rPr sz="13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variables</a:t>
            </a:r>
            <a:r>
              <a:rPr sz="13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current</a:t>
            </a:r>
            <a:r>
              <a:rPr sz="13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workspace,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result</a:t>
            </a:r>
            <a:r>
              <a:rPr sz="1300" spc="4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returned</a:t>
            </a:r>
            <a:r>
              <a:rPr sz="13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R.</a:t>
            </a:r>
            <a:r>
              <a:rPr sz="1300" spc="4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</a:p>
          <a:p>
            <a:pPr marL="0" marR="0">
              <a:lnSpc>
                <a:spcPts val="1435"/>
              </a:lnSpc>
              <a:spcBef>
                <a:spcPts val="85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user</a:t>
            </a:r>
            <a:r>
              <a:rPr sz="1300" spc="3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presses</a:t>
            </a:r>
            <a:r>
              <a:rPr sz="1300" spc="3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sz="1300" spc="2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key</a:t>
            </a:r>
            <a:r>
              <a:rPr sz="1300" spc="2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without</a:t>
            </a:r>
            <a:r>
              <a:rPr sz="1300" spc="3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entering</a:t>
            </a:r>
            <a:r>
              <a:rPr sz="1300" spc="2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anything,</a:t>
            </a:r>
            <a:r>
              <a:rPr sz="1300" spc="3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INPUT</a:t>
            </a:r>
            <a:r>
              <a:rPr sz="1300" spc="2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returns</a:t>
            </a:r>
            <a:r>
              <a:rPr sz="1300" spc="3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sz="1300" spc="2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empty</a:t>
            </a:r>
          </a:p>
          <a:p>
            <a:pPr marL="0" marR="0">
              <a:lnSpc>
                <a:spcPts val="1435"/>
              </a:lnSpc>
              <a:spcBef>
                <a:spcPts val="80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matrix.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3442476"/>
            <a:ext cx="6812808" cy="998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591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sz="1300" spc="9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INPUT('What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your</a:t>
            </a:r>
            <a:r>
              <a:rPr sz="13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name','s')</a:t>
            </a:r>
            <a:r>
              <a:rPr sz="13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gives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prompt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text</a:t>
            </a:r>
            <a:r>
              <a:rPr sz="1300" spc="5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string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waits</a:t>
            </a:r>
            <a:r>
              <a:rPr sz="13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</a:p>
          <a:p>
            <a:pPr marL="0" marR="0">
              <a:lnSpc>
                <a:spcPts val="1435"/>
              </a:lnSpc>
              <a:spcBef>
                <a:spcPts val="85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character</a:t>
            </a:r>
            <a:r>
              <a:rPr sz="1300" spc="2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string</a:t>
            </a:r>
            <a:r>
              <a:rPr sz="1300" spc="2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input.</a:t>
            </a:r>
            <a:r>
              <a:rPr sz="1300" spc="8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typed</a:t>
            </a:r>
            <a:r>
              <a:rPr sz="1300" spc="2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input</a:t>
            </a:r>
            <a:r>
              <a:rPr sz="1300" spc="8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2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not</a:t>
            </a:r>
            <a:r>
              <a:rPr sz="1300" spc="2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evaluated;</a:t>
            </a:r>
            <a:r>
              <a:rPr sz="1300" spc="2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characters</a:t>
            </a:r>
            <a:r>
              <a:rPr sz="1300" spc="2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300" spc="2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simply</a:t>
            </a:r>
          </a:p>
          <a:p>
            <a:pPr marL="0" marR="0">
              <a:lnSpc>
                <a:spcPts val="1435"/>
              </a:lnSpc>
              <a:spcBef>
                <a:spcPts val="79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returned as a</a:t>
            </a:r>
            <a:r>
              <a:rPr sz="13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MATLAB string.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4583922"/>
            <a:ext cx="1292493" cy="128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a=input('a=')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b=input('b=')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c1=a*b</a:t>
            </a:r>
          </a:p>
          <a:p>
            <a:pPr marL="0" marR="0">
              <a:lnSpc>
                <a:spcPts val="1554"/>
              </a:lnSpc>
              <a:spcBef>
                <a:spcPts val="15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c2=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a/b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c3=a+b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5606780"/>
            <a:ext cx="828754" cy="668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c4=a-b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c5=a^b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6870176"/>
            <a:ext cx="2728247" cy="872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a=input('whats your name', 's')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a=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ali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33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338974"/>
            <a:ext cx="2740089" cy="811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82"/>
              </a:lnSpc>
              <a:spcBef>
                <a:spcPct val="0"/>
              </a:spcBef>
              <a:spcAft>
                <a:spcPct val="0"/>
              </a:spcAft>
            </a:pP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Control Flow and operators</a:t>
            </a:r>
          </a:p>
          <a:p>
            <a:pPr marL="54863" marR="0">
              <a:lnSpc>
                <a:spcPts val="1882"/>
              </a:lnSpc>
              <a:spcBef>
                <a:spcPts val="18"/>
              </a:spcBef>
              <a:spcAft>
                <a:spcPct val="0"/>
              </a:spcAft>
            </a:pP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Introduction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835799"/>
            <a:ext cx="6811944" cy="2830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300" spc="6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6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also</a:t>
            </a:r>
            <a:r>
              <a:rPr sz="1300" spc="6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6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programming</a:t>
            </a:r>
            <a:r>
              <a:rPr sz="1300" spc="6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language.</a:t>
            </a:r>
            <a:r>
              <a:rPr sz="1300" spc="6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Like</a:t>
            </a:r>
            <a:r>
              <a:rPr sz="1300" spc="6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other</a:t>
            </a:r>
            <a:r>
              <a:rPr sz="1300" spc="6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computer</a:t>
            </a:r>
            <a:r>
              <a:rPr sz="1300" spc="6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programming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languages,</a:t>
            </a:r>
            <a:r>
              <a:rPr sz="1300" spc="3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300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has</a:t>
            </a:r>
            <a:r>
              <a:rPr sz="1300" spc="3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some</a:t>
            </a:r>
            <a:r>
              <a:rPr sz="1300" spc="3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decision</a:t>
            </a:r>
            <a:r>
              <a:rPr sz="1300" spc="3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making</a:t>
            </a:r>
            <a:r>
              <a:rPr sz="1300" spc="3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structures</a:t>
            </a:r>
            <a:r>
              <a:rPr sz="1300" spc="3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300" spc="3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control</a:t>
            </a:r>
            <a:r>
              <a:rPr sz="1300" spc="3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3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execution.</a:t>
            </a:r>
            <a:r>
              <a:rPr sz="13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  <a:r>
              <a:rPr sz="1300" spc="2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decision</a:t>
            </a:r>
            <a:r>
              <a:rPr sz="1300" spc="2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making</a:t>
            </a:r>
            <a:r>
              <a:rPr sz="1300" spc="2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control</a:t>
            </a:r>
            <a:r>
              <a:rPr sz="1300" spc="2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flow</a:t>
            </a:r>
            <a:r>
              <a:rPr sz="1300" spc="2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structures</a:t>
            </a:r>
            <a:r>
              <a:rPr sz="13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include</a:t>
            </a:r>
            <a:r>
              <a:rPr sz="1300" spc="2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300" spc="2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loops,</a:t>
            </a:r>
            <a:r>
              <a:rPr sz="13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while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loops,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if-else-end</a:t>
            </a:r>
            <a:r>
              <a:rPr sz="13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constructions.</a:t>
            </a:r>
            <a:r>
              <a:rPr sz="1300" spc="1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Control</a:t>
            </a:r>
            <a:r>
              <a:rPr sz="13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flow</a:t>
            </a:r>
            <a:r>
              <a:rPr sz="13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structures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3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often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used</a:t>
            </a:r>
            <a:r>
              <a:rPr sz="13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script</a:t>
            </a:r>
            <a:r>
              <a:rPr sz="1300" spc="1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M-</a:t>
            </a:r>
          </a:p>
          <a:p>
            <a:pPr marL="0" marR="0">
              <a:lnSpc>
                <a:spcPts val="1435"/>
              </a:lnSpc>
              <a:spcBef>
                <a:spcPts val="29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files</a:t>
            </a:r>
            <a:r>
              <a:rPr sz="13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13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M-files.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creating</a:t>
            </a:r>
            <a:r>
              <a:rPr sz="1300" spc="1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file</a:t>
            </a:r>
            <a:r>
              <a:rPr sz="13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3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extension</a:t>
            </a:r>
            <a:r>
              <a:rPr sz="13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.m,</a:t>
            </a:r>
            <a:r>
              <a:rPr sz="13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3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easily</a:t>
            </a:r>
            <a:r>
              <a:rPr sz="13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write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3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run</a:t>
            </a:r>
            <a:r>
              <a:rPr sz="1300" spc="3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programs.</a:t>
            </a:r>
            <a:r>
              <a:rPr sz="1300" spc="3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3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</a:t>
            </a:r>
            <a:r>
              <a:rPr sz="1300" spc="3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not</a:t>
            </a:r>
            <a:r>
              <a:rPr sz="1300" spc="3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need</a:t>
            </a:r>
            <a:r>
              <a:rPr sz="1300" spc="3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3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compile</a:t>
            </a:r>
            <a:r>
              <a:rPr sz="1300" spc="3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</a:t>
            </a:r>
            <a:r>
              <a:rPr sz="1300" spc="3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since</a:t>
            </a:r>
            <a:r>
              <a:rPr sz="1300" spc="3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300" spc="3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3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interpretative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(not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compiled)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language.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MATLAB has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thou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functions,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3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</a:p>
          <a:p>
            <a:pPr marL="0" marR="0">
              <a:lnSpc>
                <a:spcPts val="1435"/>
              </a:lnSpc>
              <a:spcBef>
                <a:spcPts val="333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add</a:t>
            </a:r>
            <a:r>
              <a:rPr sz="13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your</a:t>
            </a:r>
            <a:r>
              <a:rPr sz="130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own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m-files.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provides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several</a:t>
            </a:r>
            <a:r>
              <a:rPr sz="13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tools</a:t>
            </a:r>
            <a:r>
              <a:rPr sz="13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3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used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control</a:t>
            </a:r>
          </a:p>
          <a:p>
            <a:pPr marL="0" marR="0">
              <a:lnSpc>
                <a:spcPts val="1435"/>
              </a:lnSpc>
              <a:spcBef>
                <a:spcPts val="29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flow</a:t>
            </a:r>
            <a:r>
              <a:rPr sz="13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</a:t>
            </a:r>
            <a:r>
              <a:rPr sz="13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(script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function).</a:t>
            </a:r>
            <a:r>
              <a:rPr sz="13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simple</a:t>
            </a:r>
            <a:r>
              <a:rPr sz="13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</a:t>
            </a:r>
            <a:r>
              <a:rPr sz="13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13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shown</a:t>
            </a:r>
            <a:r>
              <a:rPr sz="13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previous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Chapter,</a:t>
            </a:r>
            <a:r>
              <a:rPr sz="1300" spc="2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commands</a:t>
            </a:r>
            <a:r>
              <a:rPr sz="1300" spc="2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300" spc="2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executed</a:t>
            </a:r>
            <a:r>
              <a:rPr sz="1300" spc="2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one</a:t>
            </a:r>
            <a:r>
              <a:rPr sz="1300" spc="2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after</a:t>
            </a:r>
            <a:r>
              <a:rPr sz="1300" spc="2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other.</a:t>
            </a:r>
            <a:r>
              <a:rPr sz="1300" spc="2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Here</a:t>
            </a:r>
            <a:r>
              <a:rPr sz="1300" spc="2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2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introduce</a:t>
            </a:r>
            <a:r>
              <a:rPr sz="1300" spc="2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2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flow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control</a:t>
            </a:r>
            <a:r>
              <a:rPr sz="1300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structure</a:t>
            </a:r>
            <a:r>
              <a:rPr sz="1300" spc="1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300" spc="2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make</a:t>
            </a:r>
            <a:r>
              <a:rPr sz="1300" spc="2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possible</a:t>
            </a:r>
            <a:r>
              <a:rPr sz="1300" spc="1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skip</a:t>
            </a:r>
            <a:r>
              <a:rPr sz="1300" spc="1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commands</a:t>
            </a:r>
            <a:r>
              <a:rPr sz="1300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1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1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execute</a:t>
            </a:r>
            <a:r>
              <a:rPr sz="1300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special</a:t>
            </a:r>
            <a:r>
              <a:rPr sz="1300" spc="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group</a:t>
            </a:r>
            <a:r>
              <a:rPr sz="1300" spc="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commands.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4673867"/>
            <a:ext cx="1482967" cy="563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82"/>
              </a:lnSpc>
              <a:spcBef>
                <a:spcPct val="0"/>
              </a:spcBef>
              <a:spcAft>
                <a:spcPct val="0"/>
              </a:spcAft>
            </a:pP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Control Flow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4922280"/>
            <a:ext cx="6709570" cy="6474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has four control flow structures: the if statement, the for loop, the while loop,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the switch statement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5533657"/>
            <a:ext cx="1601269" cy="563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82"/>
              </a:lnSpc>
              <a:spcBef>
                <a:spcPct val="0"/>
              </a:spcBef>
              <a:spcAft>
                <a:spcPct val="0"/>
              </a:spcAft>
            </a:pP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1.</a:t>
            </a:r>
            <a:r>
              <a:rPr sz="1700" u="sng" spc="1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If</a:t>
            </a:r>
            <a:r>
              <a:rPr sz="1700" u="sng" spc="-12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Statement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5782070"/>
            <a:ext cx="6758312" cy="8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What are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doing if you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 certain parts of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your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 program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be</a:t>
            </a:r>
            <a:r>
              <a:rPr sz="13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executed only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</a:p>
          <a:p>
            <a:pPr marL="0" marR="0">
              <a:lnSpc>
                <a:spcPts val="1435"/>
              </a:lnSpc>
              <a:spcBef>
                <a:spcPts val="34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limited circumstances. The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way</a:t>
            </a:r>
            <a:r>
              <a:rPr sz="13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do that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 by</a:t>
            </a:r>
            <a:r>
              <a:rPr sz="1300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putting the code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within an "if" statement.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6437390"/>
            <a:ext cx="409619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most basic structure for "if" statement is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13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following: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6659895"/>
            <a:ext cx="1653596" cy="810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if (relation)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(matlab commands)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end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7415798"/>
            <a:ext cx="6759100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More complicated structures are also possible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including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combinations like the following: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948232" y="7599611"/>
            <a:ext cx="1604106" cy="718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20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UVARFO+Symbol"/>
                <a:cs typeface="UVARFO+Symbol"/>
              </a:rPr>
              <a:t></a:t>
            </a:r>
            <a:r>
              <a:rPr sz="1400" spc="8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if ... end</a:t>
            </a:r>
          </a:p>
          <a:p>
            <a:pPr marL="0" marR="0">
              <a:lnSpc>
                <a:spcPts val="1815"/>
              </a:lnSpc>
              <a:spcBef>
                <a:spcPct val="0"/>
              </a:spcBef>
              <a:spcAft>
                <a:spcPct val="0"/>
              </a:spcAft>
            </a:pPr>
            <a:r>
              <a:rPr sz="1500">
                <a:solidFill>
                  <a:srgbClr val="000000"/>
                </a:solidFill>
                <a:latin typeface="UVARFO+Symbol"/>
                <a:cs typeface="UVARFO+Symbol"/>
              </a:rPr>
              <a:t></a:t>
            </a:r>
            <a:r>
              <a:rPr sz="1500" spc="7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if ... else ... end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948232" y="8151614"/>
            <a:ext cx="2680795" cy="502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37"/>
              </a:lnSpc>
              <a:spcBef>
                <a:spcPct val="0"/>
              </a:spcBef>
              <a:spcAft>
                <a:spcPct val="0"/>
              </a:spcAft>
            </a:pPr>
            <a:r>
              <a:rPr sz="1500">
                <a:solidFill>
                  <a:srgbClr val="000000"/>
                </a:solidFill>
                <a:latin typeface="UVARFO+Symbol"/>
                <a:cs typeface="UVARFO+Symbol"/>
              </a:rPr>
              <a:t></a:t>
            </a:r>
            <a:r>
              <a:rPr sz="1500" spc="7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if ... else</a:t>
            </a:r>
            <a:r>
              <a:rPr sz="1400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if ... else ... end</a:t>
            </a:r>
            <a:r>
              <a:rPr sz="1400" b="1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00" b="1">
                <a:solidFill>
                  <a:srgbClr val="000000"/>
                </a:solidFill>
                <a:latin typeface="Times New Roman"/>
                <a:cs typeface="Times New Roman"/>
              </a:rPr>
              <a:t>end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34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62609" y="2197354"/>
            <a:ext cx="5425490" cy="606018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338974"/>
            <a:ext cx="6317628" cy="851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82"/>
              </a:lnSpc>
              <a:spcBef>
                <a:spcPct val="0"/>
              </a:spcBef>
              <a:spcAft>
                <a:spcPct val="0"/>
              </a:spcAft>
            </a:pPr>
            <a:r>
              <a:rPr sz="1700" u="sng">
                <a:solidFill>
                  <a:srgbClr val="0000FF"/>
                </a:solidFill>
                <a:latin typeface="Times New Roman"/>
                <a:cs typeface="Times New Roman"/>
              </a:rPr>
              <a:t>2-Relational and logical operators</a:t>
            </a:r>
          </a:p>
          <a:p>
            <a:pPr marL="0" marR="0">
              <a:lnSpc>
                <a:spcPts val="1328"/>
              </a:lnSpc>
              <a:spcBef>
                <a:spcPts val="58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 relational operator compares two numbers </a:t>
            </a:r>
            <a:r>
              <a:rPr sz="12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200" spc="-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determining whether a comparison is</a:t>
            </a:r>
            <a:r>
              <a:rPr sz="12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i="1">
                <a:solidFill>
                  <a:srgbClr val="000000"/>
                </a:solidFill>
                <a:latin typeface="Times New Roman"/>
                <a:cs typeface="Times New Roman"/>
              </a:rPr>
              <a:t>true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or </a:t>
            </a:r>
            <a:r>
              <a:rPr sz="1200" i="1">
                <a:solidFill>
                  <a:srgbClr val="000000"/>
                </a:solidFill>
                <a:latin typeface="Times New Roman"/>
                <a:cs typeface="Times New Roman"/>
              </a:rPr>
              <a:t>false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. Relational operators are shown in Table 5.1.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381123" y="1938104"/>
            <a:ext cx="2985932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Table 5.1: Relational and</a:t>
            </a:r>
            <a:r>
              <a:rPr sz="12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logical operators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5908562"/>
            <a:ext cx="1254623" cy="714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For example 1</a:t>
            </a:r>
          </a:p>
          <a:p>
            <a:pPr marL="0" marR="0">
              <a:lnSpc>
                <a:spcPts val="1435"/>
              </a:lnSpc>
              <a:spcBef>
                <a:spcPts val="858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a = 10;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6478539"/>
            <a:ext cx="735276" cy="999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b = 15;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if a&lt;b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c= a^2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end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7331978"/>
            <a:ext cx="103522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Example</a:t>
            </a:r>
            <a:r>
              <a:rPr sz="1300" b="1" spc="3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7767812"/>
            <a:ext cx="1286143" cy="852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a=input('a=')</a:t>
            </a:r>
          </a:p>
          <a:p>
            <a:pPr marL="0" marR="0">
              <a:lnSpc>
                <a:spcPts val="1554"/>
              </a:lnSpc>
              <a:spcBef>
                <a:spcPts val="6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b=input('b=')</a:t>
            </a:r>
          </a:p>
          <a:p>
            <a:pPr marL="0" marR="0">
              <a:lnSpc>
                <a:spcPts val="1435"/>
              </a:lnSpc>
              <a:spcBef>
                <a:spcPts val="65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if a&lt;b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8367124"/>
            <a:ext cx="81407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c1=a*b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8571341"/>
            <a:ext cx="824944" cy="1265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c2=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a/b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c3=a+b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c4=a-b</a:t>
            </a:r>
          </a:p>
          <a:p>
            <a:pPr marL="0" marR="0">
              <a:lnSpc>
                <a:spcPts val="1554"/>
              </a:lnSpc>
              <a:spcBef>
                <a:spcPts val="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c5=a^b</a:t>
            </a:r>
          </a:p>
          <a:p>
            <a:pPr marL="0" marR="0">
              <a:lnSpc>
                <a:spcPts val="1435"/>
              </a:lnSpc>
              <a:spcBef>
                <a:spcPts val="77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end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9676221"/>
            <a:ext cx="172716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disp('a more than b')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35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198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2019-11-06T07:07:51Z</dcterms:modified>
</cp:coreProperties>
</file>